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96A6F13-2469-4387-8A32-AFF4177626EC}">
  <a:tblStyle styleId="{296A6F13-2469-4387-8A32-AFF4177626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8ac1bb70e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8ac1bb70e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8ac1bb70e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8ac1bb70e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8ac1bb70e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8ac1bb70e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8ac1bb70e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8ac1bb70e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8ac1bb70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8ac1bb70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8ac1bb70e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8ac1bb70e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8ac1bb70e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8ac1bb70e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8ac1bb70e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8ac1bb70e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8ac1bb70e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8ac1bb70e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8ac1bb70e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8ac1bb70e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8ac1bb70e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8ac1bb70e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8ac1bb70e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8ac1bb70e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8ac1bb70e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8ac1bb70e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8ac1bb70e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8ac1bb70e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ac1bb70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ac1bb70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image" Target="../media/image36.jpg"/><Relationship Id="rId5" Type="http://schemas.openxmlformats.org/officeDocument/2006/relationships/image" Target="../media/image35.jpg"/><Relationship Id="rId6" Type="http://schemas.openxmlformats.org/officeDocument/2006/relationships/image" Target="../media/image41.jpg"/><Relationship Id="rId7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Entrega 4 del compilador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</a:t>
            </a:r>
            <a:r>
              <a:rPr lang="es-419"/>
              <a:t>ntegrantes: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Guadarrama Ortega César Alejandro ( Tester)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Villa Vega Juan Darío (Project manager)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297500" y="393750"/>
            <a:ext cx="9525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Test</a:t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50" y="1465738"/>
            <a:ext cx="2718075" cy="336422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>
            <p:ph type="title"/>
          </p:nvPr>
        </p:nvSpPr>
        <p:spPr>
          <a:xfrm>
            <a:off x="1120625" y="956500"/>
            <a:ext cx="22716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Modificaciones</a:t>
            </a:r>
            <a:endParaRPr sz="2000"/>
          </a:p>
        </p:txBody>
      </p:sp>
      <p:sp>
        <p:nvSpPr>
          <p:cNvPr id="300" name="Google Shape;300;p26"/>
          <p:cNvSpPr txBox="1"/>
          <p:nvPr>
            <p:ph type="title"/>
          </p:nvPr>
        </p:nvSpPr>
        <p:spPr>
          <a:xfrm>
            <a:off x="5661187" y="863425"/>
            <a:ext cx="23568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Nuevas pruebas</a:t>
            </a:r>
            <a:endParaRPr sz="2000"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572" y="1382425"/>
            <a:ext cx="2356779" cy="34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7275" y="1378050"/>
            <a:ext cx="2366040" cy="34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Total de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150" y="1969650"/>
            <a:ext cx="39624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850" y="3271825"/>
            <a:ext cx="2758992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1297500" y="393750"/>
            <a:ext cx="730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Primera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Regresar un valor</a:t>
            </a:r>
            <a:endParaRPr/>
          </a:p>
        </p:txBody>
      </p:sp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81623" l="18853" r="60057" t="6903"/>
          <a:stretch/>
        </p:blipFill>
        <p:spPr>
          <a:xfrm>
            <a:off x="423275" y="1230700"/>
            <a:ext cx="4384826" cy="13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4">
            <a:alphaModFix/>
          </a:blip>
          <a:srcRect b="45075" l="0" r="45678" t="6335"/>
          <a:stretch/>
        </p:blipFill>
        <p:spPr>
          <a:xfrm>
            <a:off x="2828450" y="1967425"/>
            <a:ext cx="6315551" cy="31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type="title"/>
          </p:nvPr>
        </p:nvSpPr>
        <p:spPr>
          <a:xfrm>
            <a:off x="1100750" y="393750"/>
            <a:ext cx="730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Primera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banderas(una o varias)</a:t>
            </a:r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 rotWithShape="1">
          <a:blip r:embed="rId3">
            <a:alphaModFix/>
          </a:blip>
          <a:srcRect b="14432" l="0" r="45405" t="40772"/>
          <a:stretch/>
        </p:blipFill>
        <p:spPr>
          <a:xfrm>
            <a:off x="0" y="1307850"/>
            <a:ext cx="4872399" cy="2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 rotWithShape="1">
          <a:blip r:embed="rId4">
            <a:alphaModFix/>
          </a:blip>
          <a:srcRect b="7561" l="0" r="0" t="62446"/>
          <a:stretch/>
        </p:blipFill>
        <p:spPr>
          <a:xfrm>
            <a:off x="2187825" y="3169850"/>
            <a:ext cx="6898225" cy="197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1297500" y="393750"/>
            <a:ext cx="761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Primera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Errores</a:t>
            </a:r>
            <a:endParaRPr/>
          </a:p>
        </p:txBody>
      </p:sp>
      <p:pic>
        <p:nvPicPr>
          <p:cNvPr id="329" name="Google Shape;329;p30"/>
          <p:cNvPicPr preferRelativeResize="0"/>
          <p:nvPr/>
        </p:nvPicPr>
        <p:blipFill rotWithShape="1">
          <a:blip r:embed="rId3">
            <a:alphaModFix/>
          </a:blip>
          <a:srcRect b="8603" l="18233" r="0" t="5449"/>
          <a:stretch/>
        </p:blipFill>
        <p:spPr>
          <a:xfrm>
            <a:off x="1091750" y="1307850"/>
            <a:ext cx="6339524" cy="37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1297500" y="393750"/>
            <a:ext cx="761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Primera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Errores</a:t>
            </a:r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3">
            <a:alphaModFix/>
          </a:blip>
          <a:srcRect b="19531" l="18233" r="0" t="6173"/>
          <a:stretch/>
        </p:blipFill>
        <p:spPr>
          <a:xfrm>
            <a:off x="397400" y="1260147"/>
            <a:ext cx="6545250" cy="334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1297500" y="393750"/>
            <a:ext cx="761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Segunda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Negación -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 rotWithShape="1">
          <a:blip r:embed="rId3">
            <a:alphaModFix/>
          </a:blip>
          <a:srcRect b="73429" l="18234" r="67840" t="5812"/>
          <a:stretch/>
        </p:blipFill>
        <p:spPr>
          <a:xfrm>
            <a:off x="243100" y="1307838"/>
            <a:ext cx="2867675" cy="24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4">
            <a:alphaModFix/>
          </a:blip>
          <a:srcRect b="46540" l="0" r="49758" t="3506"/>
          <a:stretch/>
        </p:blipFill>
        <p:spPr>
          <a:xfrm>
            <a:off x="3276025" y="1307850"/>
            <a:ext cx="5179373" cy="289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type="title"/>
          </p:nvPr>
        </p:nvSpPr>
        <p:spPr>
          <a:xfrm>
            <a:off x="1078925" y="368050"/>
            <a:ext cx="761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Segunda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Negación </a:t>
            </a:r>
            <a:r>
              <a:rPr lang="es-419"/>
              <a:t>lógica</a:t>
            </a:r>
            <a:r>
              <a:rPr lang="es-419"/>
              <a:t> !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 rotWithShape="1">
          <a:blip r:embed="rId3">
            <a:alphaModFix/>
          </a:blip>
          <a:srcRect b="65669" l="19120" r="66040" t="6852"/>
          <a:stretch/>
        </p:blipFill>
        <p:spPr>
          <a:xfrm>
            <a:off x="204650" y="1382500"/>
            <a:ext cx="2383824" cy="24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 rotWithShape="1">
          <a:blip r:embed="rId4">
            <a:alphaModFix/>
          </a:blip>
          <a:srcRect b="5977" l="0" r="0" t="58163"/>
          <a:stretch/>
        </p:blipFill>
        <p:spPr>
          <a:xfrm>
            <a:off x="2522300" y="1433950"/>
            <a:ext cx="6250724" cy="12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 rotWithShape="1">
          <a:blip r:embed="rId5">
            <a:alphaModFix/>
          </a:blip>
          <a:srcRect b="14772" l="0" r="0" t="14475"/>
          <a:stretch/>
        </p:blipFill>
        <p:spPr>
          <a:xfrm>
            <a:off x="204650" y="2989850"/>
            <a:ext cx="4976352" cy="19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1027475" y="432350"/>
            <a:ext cx="761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Segunda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Bitwise ~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 rotWithShape="1">
          <a:blip r:embed="rId3">
            <a:alphaModFix/>
          </a:blip>
          <a:srcRect b="74611" l="18025" r="62929" t="5873"/>
          <a:stretch/>
        </p:blipFill>
        <p:spPr>
          <a:xfrm>
            <a:off x="268950" y="1346450"/>
            <a:ext cx="2584851" cy="14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4"/>
          <p:cNvPicPr preferRelativeResize="0"/>
          <p:nvPr/>
        </p:nvPicPr>
        <p:blipFill rotWithShape="1">
          <a:blip r:embed="rId4">
            <a:alphaModFix/>
          </a:blip>
          <a:srcRect b="49578" l="0" r="23059" t="4567"/>
          <a:stretch/>
        </p:blipFill>
        <p:spPr>
          <a:xfrm>
            <a:off x="4034875" y="1319463"/>
            <a:ext cx="46051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/>
          <p:cNvPicPr preferRelativeResize="0"/>
          <p:nvPr/>
        </p:nvPicPr>
        <p:blipFill rotWithShape="1">
          <a:blip r:embed="rId5">
            <a:alphaModFix/>
          </a:blip>
          <a:srcRect b="15376" l="0" r="0" t="0"/>
          <a:stretch/>
        </p:blipFill>
        <p:spPr>
          <a:xfrm>
            <a:off x="409575" y="2680601"/>
            <a:ext cx="5015751" cy="23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type="title"/>
          </p:nvPr>
        </p:nvSpPr>
        <p:spPr>
          <a:xfrm>
            <a:off x="1078925" y="368050"/>
            <a:ext cx="761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Tercera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Operaciones básicas</a:t>
            </a:r>
            <a:endParaRPr/>
          </a:p>
        </p:txBody>
      </p:sp>
      <p:pic>
        <p:nvPicPr>
          <p:cNvPr id="364" name="Google Shape;364;p35"/>
          <p:cNvPicPr preferRelativeResize="0"/>
          <p:nvPr/>
        </p:nvPicPr>
        <p:blipFill rotWithShape="1">
          <a:blip r:embed="rId3">
            <a:alphaModFix/>
          </a:blip>
          <a:srcRect b="39276" l="17696" r="5261" t="0"/>
          <a:stretch/>
        </p:blipFill>
        <p:spPr>
          <a:xfrm>
            <a:off x="693300" y="1447400"/>
            <a:ext cx="7612499" cy="33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0"/>
            <a:ext cx="76260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compilador cumpla con lo requerido por las primeras 4 semanas del blog de Nora Sandler.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cuerpo del programa es: int main(){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				return x}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Donde x puede ser: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 entero(Semana 1 del Blog)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operación</a:t>
            </a: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unaria(Semana 2: -,!,~)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Una operación binaria y comparaciones(Semana 3 y 4: *, -, +,  /,==,!=,&lt;,&gt;,&lt;=,&gt;=)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1117500" y="419500"/>
            <a:ext cx="761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Tercera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Operaciones básicas</a:t>
            </a:r>
            <a:endParaRPr/>
          </a:p>
        </p:txBody>
      </p:sp>
      <p:pic>
        <p:nvPicPr>
          <p:cNvPr id="370" name="Google Shape;370;p36"/>
          <p:cNvPicPr preferRelativeResize="0"/>
          <p:nvPr/>
        </p:nvPicPr>
        <p:blipFill rotWithShape="1">
          <a:blip r:embed="rId3">
            <a:alphaModFix/>
          </a:blip>
          <a:srcRect b="40954" l="19813" r="0" t="5851"/>
          <a:stretch/>
        </p:blipFill>
        <p:spPr>
          <a:xfrm>
            <a:off x="346100" y="1333600"/>
            <a:ext cx="8474299" cy="31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1297500" y="393750"/>
            <a:ext cx="7625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Cuarta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Comparadores</a:t>
            </a:r>
            <a:endParaRPr/>
          </a:p>
        </p:txBody>
      </p:sp>
      <p:pic>
        <p:nvPicPr>
          <p:cNvPr id="376" name="Google Shape;376;p37"/>
          <p:cNvPicPr preferRelativeResize="0"/>
          <p:nvPr/>
        </p:nvPicPr>
        <p:blipFill rotWithShape="1">
          <a:blip r:embed="rId3">
            <a:alphaModFix/>
          </a:blip>
          <a:srcRect b="39566" l="18235" r="11736" t="5806"/>
          <a:stretch/>
        </p:blipFill>
        <p:spPr>
          <a:xfrm>
            <a:off x="122725" y="1311600"/>
            <a:ext cx="4711098" cy="25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 rotWithShape="1">
          <a:blip r:embed="rId4">
            <a:alphaModFix/>
          </a:blip>
          <a:srcRect b="36073" l="18667" r="13914" t="0"/>
          <a:stretch/>
        </p:blipFill>
        <p:spPr>
          <a:xfrm>
            <a:off x="4526400" y="1340913"/>
            <a:ext cx="4617589" cy="24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/>
          <p:nvPr>
            <p:ph type="title"/>
          </p:nvPr>
        </p:nvSpPr>
        <p:spPr>
          <a:xfrm>
            <a:off x="1297500" y="393750"/>
            <a:ext cx="7625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representativas		Cuarta entrega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Comparadores</a:t>
            </a:r>
            <a:endParaRPr/>
          </a:p>
        </p:txBody>
      </p:sp>
      <p:pic>
        <p:nvPicPr>
          <p:cNvPr id="383" name="Google Shape;383;p38"/>
          <p:cNvPicPr preferRelativeResize="0"/>
          <p:nvPr/>
        </p:nvPicPr>
        <p:blipFill rotWithShape="1">
          <a:blip r:embed="rId3">
            <a:alphaModFix/>
          </a:blip>
          <a:srcRect b="43204" l="18233" r="0" t="0"/>
          <a:stretch/>
        </p:blipFill>
        <p:spPr>
          <a:xfrm>
            <a:off x="101625" y="1307850"/>
            <a:ext cx="8592451" cy="33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/>
          <p:nvPr>
            <p:ph type="title"/>
          </p:nvPr>
        </p:nvSpPr>
        <p:spPr>
          <a:xfrm>
            <a:off x="694825" y="24268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100"/>
              <a:t>Conclusiones</a:t>
            </a:r>
            <a:endParaRPr sz="3100"/>
          </a:p>
        </p:txBody>
      </p:sp>
      <p:sp>
        <p:nvSpPr>
          <p:cNvPr id="389" name="Google Shape;389;p39"/>
          <p:cNvSpPr txBox="1"/>
          <p:nvPr>
            <p:ph idx="1" type="body"/>
          </p:nvPr>
        </p:nvSpPr>
        <p:spPr>
          <a:xfrm>
            <a:off x="694825" y="3825550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3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91" name="Google Shape;391;p3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9" name="Google Shape;399;p39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02" name="Google Shape;402;p3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6" name="Google Shape;406;p39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09" name="Google Shape;409;p3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3" name="Google Shape;413;p3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14" name="Google Shape;414;p3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3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16" name="Google Shape;416;p3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21" name="Google Shape;421;p3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3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23" name="Google Shape;423;p3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25" name="Google Shape;425;p39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6" name="Google Shape;426;p3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27" name="Google Shape;427;p3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5" name="Google Shape;435;p39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19"/>
          <p:cNvGraphicFramePr/>
          <p:nvPr/>
        </p:nvGraphicFramePr>
        <p:xfrm>
          <a:off x="108575" y="14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{296A6F13-2469-4387-8A32-AFF4177626EC}</a:tableStyleId>
              </a:tblPr>
              <a:tblGrid>
                <a:gridCol w="2931250"/>
                <a:gridCol w="2931250"/>
                <a:gridCol w="2931250"/>
              </a:tblGrid>
              <a:tr h="107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00"/>
                          </a:solidFill>
                        </a:rPr>
                        <a:t>Fecha límite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00"/>
                          </a:solidFill>
                        </a:rPr>
                        <a:t>Trabajo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00"/>
                          </a:solidFill>
                        </a:rPr>
                        <a:t>Especificación/observación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07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 23 de mayo del 2020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Anexar</a:t>
                      </a:r>
                      <a:r>
                        <a:rPr lang="es-419">
                          <a:solidFill>
                            <a:srgbClr val="FFFFFF"/>
                          </a:solidFill>
                        </a:rPr>
                        <a:t> al </a:t>
                      </a:r>
                      <a:r>
                        <a:rPr lang="es-419">
                          <a:solidFill>
                            <a:srgbClr val="FFFFFF"/>
                          </a:solidFill>
                        </a:rPr>
                        <a:t>parecer</a:t>
                      </a:r>
                      <a:r>
                        <a:rPr lang="es-419">
                          <a:solidFill>
                            <a:srgbClr val="FFFFFF"/>
                          </a:solidFill>
                        </a:rPr>
                        <a:t> las operaciones </a:t>
                      </a:r>
                      <a:r>
                        <a:rPr lang="es-419">
                          <a:solidFill>
                            <a:srgbClr val="FFFFFF"/>
                          </a:solidFill>
                        </a:rPr>
                        <a:t>binarias</a:t>
                      </a:r>
                      <a:r>
                        <a:rPr lang="es-419">
                          <a:solidFill>
                            <a:srgbClr val="FFFFFF"/>
                          </a:solidFill>
                        </a:rPr>
                        <a:t> básicas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Al arbol binario tiene que construirse para las operaciones de + ,- ,* ,/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7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31</a:t>
                      </a:r>
                      <a:r>
                        <a:rPr lang="es-419">
                          <a:solidFill>
                            <a:srgbClr val="FFFFFF"/>
                          </a:solidFill>
                        </a:rPr>
                        <a:t> de Mayo del 2020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Modificar el code generator y el parcer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Code generator=Agregar operaciones básicas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Parser=Agregar las comparaciones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7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  7 de Junio  del 2020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Modificar code generator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Terminar de agregar las comparaciones para generar el ensamblador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 del compilador</a:t>
            </a:r>
            <a:endParaRPr/>
          </a:p>
        </p:txBody>
      </p:sp>
      <p:pic>
        <p:nvPicPr>
          <p:cNvPr id="246" name="Google Shape;246;p20"/>
          <p:cNvPicPr preferRelativeResize="0"/>
          <p:nvPr/>
        </p:nvPicPr>
        <p:blipFill rotWithShape="1">
          <a:blip r:embed="rId3">
            <a:alphaModFix/>
          </a:blip>
          <a:srcRect b="20934" l="28228" r="33244" t="54550"/>
          <a:stretch/>
        </p:blipFill>
        <p:spPr>
          <a:xfrm>
            <a:off x="917200" y="1084750"/>
            <a:ext cx="7653449" cy="27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/>
          <p:nvPr/>
        </p:nvSpPr>
        <p:spPr>
          <a:xfrm>
            <a:off x="5361025" y="1176775"/>
            <a:ext cx="1414500" cy="37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5399600" y="1241050"/>
            <a:ext cx="14145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tag generator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63350" y="5295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Sanitizer</a:t>
            </a:r>
            <a:r>
              <a:rPr lang="es-419"/>
              <a:t>  Antes/</a:t>
            </a:r>
            <a:r>
              <a:rPr lang="es-419"/>
              <a:t>Después</a:t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50090" l="19676" r="27683" t="7809"/>
          <a:stretch/>
        </p:blipFill>
        <p:spPr>
          <a:xfrm>
            <a:off x="237900" y="1016700"/>
            <a:ext cx="4813501" cy="216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 b="48557" l="18499" r="17220" t="5589"/>
          <a:stretch/>
        </p:blipFill>
        <p:spPr>
          <a:xfrm>
            <a:off x="2745925" y="2571750"/>
            <a:ext cx="6398074" cy="256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267026.jpg" id="260" name="Google Shape;260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1" name="Google Shape;261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2" name="Google Shape;262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3" name="Google Shape;263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4" name="Google Shape;264;p22"/>
          <p:cNvSpPr txBox="1"/>
          <p:nvPr/>
        </p:nvSpPr>
        <p:spPr>
          <a:xfrm>
            <a:off x="0" y="0"/>
            <a:ext cx="8408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Lexer </a:t>
            </a:r>
            <a:r>
              <a:rPr lang="es-419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Antes/Después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6">
            <a:alphaModFix/>
          </a:blip>
          <a:srcRect b="33841" l="13588" r="8274" t="8468"/>
          <a:stretch/>
        </p:blipFill>
        <p:spPr>
          <a:xfrm>
            <a:off x="0" y="750600"/>
            <a:ext cx="6962024" cy="28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7">
            <a:alphaModFix/>
          </a:blip>
          <a:srcRect b="32169" l="15103" r="24480" t="5583"/>
          <a:stretch/>
        </p:blipFill>
        <p:spPr>
          <a:xfrm>
            <a:off x="3525875" y="1890025"/>
            <a:ext cx="5621076" cy="32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0" y="0"/>
            <a:ext cx="8408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Parser</a:t>
            </a:r>
            <a:r>
              <a:rPr lang="es-419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Antes/Después</a:t>
            </a:r>
            <a:endParaRPr/>
          </a:p>
        </p:txBody>
      </p:sp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/>
          </a:blip>
          <a:srcRect b="37951" l="15009" r="33782" t="9753"/>
          <a:stretch/>
        </p:blipFill>
        <p:spPr>
          <a:xfrm>
            <a:off x="215150" y="574825"/>
            <a:ext cx="4927275" cy="28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4">
            <a:alphaModFix/>
          </a:blip>
          <a:srcRect b="32071" l="13359" r="0" t="5055"/>
          <a:stretch/>
        </p:blipFill>
        <p:spPr>
          <a:xfrm>
            <a:off x="3185175" y="1985875"/>
            <a:ext cx="5958827" cy="29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97500" y="393750"/>
            <a:ext cx="33789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CODE GENERATOR</a:t>
            </a: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00" y="1502700"/>
            <a:ext cx="3767150" cy="295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575" y="1467325"/>
            <a:ext cx="4123336" cy="29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 txBox="1"/>
          <p:nvPr>
            <p:ph type="title"/>
          </p:nvPr>
        </p:nvSpPr>
        <p:spPr>
          <a:xfrm>
            <a:off x="1124425" y="906000"/>
            <a:ext cx="27738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Tercera entrega</a:t>
            </a:r>
            <a:endParaRPr/>
          </a:p>
        </p:txBody>
      </p:sp>
      <p:sp>
        <p:nvSpPr>
          <p:cNvPr id="283" name="Google Shape;283;p24"/>
          <p:cNvSpPr txBox="1"/>
          <p:nvPr>
            <p:ph type="title"/>
          </p:nvPr>
        </p:nvSpPr>
        <p:spPr>
          <a:xfrm>
            <a:off x="5479375" y="870625"/>
            <a:ext cx="26214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Cuarta entrega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300" y="2016400"/>
            <a:ext cx="3561200" cy="19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75" y="2016400"/>
            <a:ext cx="4085500" cy="14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>
            <p:ph idx="2" type="title"/>
          </p:nvPr>
        </p:nvSpPr>
        <p:spPr>
          <a:xfrm>
            <a:off x="1343675" y="389525"/>
            <a:ext cx="29862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Creación</a:t>
            </a:r>
            <a:r>
              <a:rPr lang="es-419" sz="1800"/>
              <a:t> de Tags, para las etiquetas</a:t>
            </a:r>
            <a:endParaRPr sz="1800"/>
          </a:p>
        </p:txBody>
      </p:sp>
      <p:sp>
        <p:nvSpPr>
          <p:cNvPr id="291" name="Google Shape;291;p25"/>
          <p:cNvSpPr txBox="1"/>
          <p:nvPr>
            <p:ph idx="2" type="title"/>
          </p:nvPr>
        </p:nvSpPr>
        <p:spPr>
          <a:xfrm>
            <a:off x="822325" y="1295200"/>
            <a:ext cx="29862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Llamada en Code Generator</a:t>
            </a:r>
            <a:endParaRPr sz="1800"/>
          </a:p>
        </p:txBody>
      </p:sp>
      <p:sp>
        <p:nvSpPr>
          <p:cNvPr id="292" name="Google Shape;292;p25"/>
          <p:cNvSpPr txBox="1"/>
          <p:nvPr>
            <p:ph idx="2" type="title"/>
          </p:nvPr>
        </p:nvSpPr>
        <p:spPr>
          <a:xfrm>
            <a:off x="5936600" y="1295200"/>
            <a:ext cx="2166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73763"/>
                </a:solidFill>
              </a:rPr>
              <a:t>Módulo</a:t>
            </a:r>
            <a:r>
              <a:rPr lang="es-419" sz="1800">
                <a:solidFill>
                  <a:srgbClr val="073763"/>
                </a:solidFill>
              </a:rPr>
              <a:t> recursivo</a:t>
            </a:r>
            <a:endParaRPr sz="1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